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ajd tytułowy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tekst pionowy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pionowy i teks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sty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zawartość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główek sekcji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wa elementy zawartości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ównanie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lko tytuł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awartość z podpisem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az z podpisem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7.jpg"/><Relationship Id="rId4" Type="http://schemas.openxmlformats.org/officeDocument/2006/relationships/image" Target="../media/image18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2.jpg"/><Relationship Id="rId4" Type="http://schemas.openxmlformats.org/officeDocument/2006/relationships/image" Target="../media/image21.jpg"/><Relationship Id="rId5" Type="http://schemas.openxmlformats.org/officeDocument/2006/relationships/image" Target="../media/image13.png"/><Relationship Id="rId6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0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Relationship Id="rId4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jpg"/><Relationship Id="rId4" Type="http://schemas.openxmlformats.org/officeDocument/2006/relationships/image" Target="../media/image1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g"/><Relationship Id="rId4" Type="http://schemas.openxmlformats.org/officeDocument/2006/relationships/image" Target="../media/image9.jpg"/><Relationship Id="rId5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9.jpg"/><Relationship Id="rId4" Type="http://schemas.openxmlformats.org/officeDocument/2006/relationships/image" Target="../media/image12.jpg"/><Relationship Id="rId5" Type="http://schemas.openxmlformats.org/officeDocument/2006/relationships/image" Target="../media/image13.png"/><Relationship Id="rId6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5.jpg"/><Relationship Id="rId4" Type="http://schemas.openxmlformats.org/officeDocument/2006/relationships/image" Target="../media/image16.jpg"/><Relationship Id="rId5" Type="http://schemas.openxmlformats.org/officeDocument/2006/relationships/image" Target="../media/image13.png"/><Relationship Id="rId6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6003633" y="2967335"/>
            <a:ext cx="184731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5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1248982" y="469762"/>
            <a:ext cx="10148587" cy="175432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l-PL" sz="5400" u="none" cap="none" strike="noStrike">
                <a:solidFill>
                  <a:srgbClr val="81B2DF"/>
                </a:solidFill>
                <a:latin typeface="Calibri"/>
                <a:ea typeface="Calibri"/>
                <a:cs typeface="Calibri"/>
                <a:sym typeface="Calibri"/>
              </a:rPr>
              <a:t>Co możesz zrobić dla naszej planety już dziś</a:t>
            </a:r>
            <a:r>
              <a:rPr lang="pl-PL" sz="5400">
                <a:solidFill>
                  <a:srgbClr val="81B2DF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</p:txBody>
      </p:sp>
      <p:pic>
        <p:nvPicPr>
          <p:cNvPr id="86" name="Google Shape;86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08902" y="2316163"/>
            <a:ext cx="4837015" cy="4837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46083" y="2625652"/>
            <a:ext cx="3810000" cy="381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2F2F2"/>
            </a:gs>
            <a:gs pos="48000">
              <a:srgbClr val="C4E0B2"/>
            </a:gs>
            <a:gs pos="91000">
              <a:srgbClr val="B3D1EC"/>
            </a:gs>
            <a:gs pos="100000">
              <a:srgbClr val="B3D1EC"/>
            </a:gs>
          </a:gsLst>
          <a:lin ang="5400000" scaled="0"/>
        </a:grad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0153" y="2891538"/>
            <a:ext cx="3792524" cy="27735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38424" y="2967334"/>
            <a:ext cx="4051496" cy="2706399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22"/>
          <p:cNvSpPr/>
          <p:nvPr/>
        </p:nvSpPr>
        <p:spPr>
          <a:xfrm>
            <a:off x="2272221" y="674300"/>
            <a:ext cx="7181268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540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Zrób własne torebki na warzywa i owoce</a:t>
            </a:r>
            <a:endParaRPr b="1" sz="5400" cap="none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22"/>
          <p:cNvSpPr/>
          <p:nvPr/>
        </p:nvSpPr>
        <p:spPr>
          <a:xfrm>
            <a:off x="1135370" y="1717259"/>
            <a:ext cx="1326476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pl-PL" sz="8800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☹</a:t>
            </a:r>
            <a:endParaRPr b="0" sz="8800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22"/>
          <p:cNvSpPr/>
          <p:nvPr/>
        </p:nvSpPr>
        <p:spPr>
          <a:xfrm>
            <a:off x="9744658" y="1374541"/>
            <a:ext cx="2447342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pl-PL" sz="8000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☺</a:t>
            </a:r>
            <a:endParaRPr b="0" sz="8000" cap="none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2"/>
          <p:cNvSpPr/>
          <p:nvPr/>
        </p:nvSpPr>
        <p:spPr>
          <a:xfrm rot="-7958191">
            <a:off x="5928894" y="4437437"/>
            <a:ext cx="1500251" cy="805865"/>
          </a:xfrm>
          <a:prstGeom prst="halfFrame">
            <a:avLst>
              <a:gd fmla="val 33333" name="adj1"/>
              <a:gd fmla="val 33333" name="adj2"/>
            </a:avLst>
          </a:prstGeom>
          <a:solidFill>
            <a:srgbClr val="92D050"/>
          </a:solidFill>
          <a:ln cap="flat" cmpd="sng" w="12700">
            <a:solidFill>
              <a:srgbClr val="54813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22"/>
          <p:cNvSpPr/>
          <p:nvPr/>
        </p:nvSpPr>
        <p:spPr>
          <a:xfrm>
            <a:off x="3056485" y="4416170"/>
            <a:ext cx="2145101" cy="1459973"/>
          </a:xfrm>
          <a:prstGeom prst="mathMultiply">
            <a:avLst>
              <a:gd fmla="val 23520" name="adj1"/>
            </a:avLst>
          </a:prstGeom>
          <a:solidFill>
            <a:srgbClr val="FF0000"/>
          </a:solidFill>
          <a:ln cap="flat" cmpd="sng" w="127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1500">
        <p:fade thruBlk="1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3"/>
          <p:cNvSpPr/>
          <p:nvPr/>
        </p:nvSpPr>
        <p:spPr>
          <a:xfrm>
            <a:off x="2574388" y="294473"/>
            <a:ext cx="6908826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54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sz="5400">
                <a:solidFill>
                  <a:srgbClr val="8F45C7"/>
                </a:solidFill>
                <a:latin typeface="Calibri"/>
                <a:ea typeface="Calibri"/>
                <a:cs typeface="Calibri"/>
                <a:sym typeface="Calibri"/>
              </a:rPr>
              <a:t>Wymień szczoteczkę na bambusową</a:t>
            </a:r>
            <a:endParaRPr sz="5400">
              <a:solidFill>
                <a:srgbClr val="8F45C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6" name="Google Shape;176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05951" y="2732649"/>
            <a:ext cx="2984696" cy="29846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34592" y="2732650"/>
            <a:ext cx="2754997" cy="2754997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23"/>
          <p:cNvSpPr/>
          <p:nvPr/>
        </p:nvSpPr>
        <p:spPr>
          <a:xfrm flipH="1" rot="8954737">
            <a:off x="8060787" y="4091505"/>
            <a:ext cx="703385" cy="1308295"/>
          </a:xfrm>
          <a:prstGeom prst="halfFrame">
            <a:avLst>
              <a:gd fmla="val 33333" name="adj1"/>
              <a:gd fmla="val 33333" name="adj2"/>
            </a:avLst>
          </a:prstGeom>
          <a:solidFill>
            <a:srgbClr val="92D050"/>
          </a:solidFill>
          <a:ln cap="flat" cmpd="sng" w="12700">
            <a:solidFill>
              <a:srgbClr val="92D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23"/>
          <p:cNvSpPr/>
          <p:nvPr/>
        </p:nvSpPr>
        <p:spPr>
          <a:xfrm>
            <a:off x="2094242" y="4638972"/>
            <a:ext cx="1929118" cy="1078373"/>
          </a:xfrm>
          <a:prstGeom prst="mathMultiply">
            <a:avLst>
              <a:gd fmla="val 23520" name="adj1"/>
            </a:avLst>
          </a:prstGeom>
          <a:solidFill>
            <a:srgbClr val="C00000"/>
          </a:solidFill>
          <a:ln cap="flat" cmpd="sng" w="127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0" name="Google Shape;180;p2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34031" y="1623081"/>
            <a:ext cx="2164268" cy="2219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2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512090" y="1623081"/>
            <a:ext cx="2444708" cy="2219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500">
        <p:fade thruBlk="1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AF4E4"/>
        </a:solidFill>
      </p:bgPr>
    </p:bg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4"/>
          <p:cNvSpPr/>
          <p:nvPr/>
        </p:nvSpPr>
        <p:spPr>
          <a:xfrm>
            <a:off x="436099" y="618029"/>
            <a:ext cx="7960286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5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Ogranicz kupowanie detergentów</a:t>
            </a:r>
            <a:endParaRPr b="1" sz="54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detergenty" id="187" name="Google Shape;187;p24"/>
          <p:cNvSpPr/>
          <p:nvPr/>
        </p:nvSpPr>
        <p:spPr>
          <a:xfrm>
            <a:off x="155575" y="-1905000"/>
            <a:ext cx="5962650" cy="3971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8" name="Google Shape;188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24447" y="618029"/>
            <a:ext cx="3614835" cy="2396793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24"/>
          <p:cNvSpPr/>
          <p:nvPr/>
        </p:nvSpPr>
        <p:spPr>
          <a:xfrm>
            <a:off x="560158" y="3504363"/>
            <a:ext cx="887412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36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Możesz samemu stworzyć własne domowe środki czystości</a:t>
            </a:r>
            <a:endParaRPr b="1" sz="3600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1500">
        <p:fade thruBlk="1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BFBFBF"/>
            </a:gs>
            <a:gs pos="65000">
              <a:srgbClr val="B3D1EC"/>
            </a:gs>
            <a:gs pos="65416">
              <a:srgbClr val="B6D0E7"/>
            </a:gs>
            <a:gs pos="83000">
              <a:srgbClr val="B3D1EC"/>
            </a:gs>
            <a:gs pos="100000">
              <a:srgbClr val="CCE0F2"/>
            </a:gs>
          </a:gsLst>
          <a:lin ang="5400000" scaled="0"/>
        </a:gra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5"/>
          <p:cNvSpPr/>
          <p:nvPr/>
        </p:nvSpPr>
        <p:spPr>
          <a:xfrm>
            <a:off x="182880" y="59846"/>
            <a:ext cx="2434203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pl-PL" sz="54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Źródła:</a:t>
            </a:r>
            <a:endParaRPr b="0" sz="5400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25"/>
          <p:cNvSpPr/>
          <p:nvPr/>
        </p:nvSpPr>
        <p:spPr>
          <a:xfrm>
            <a:off x="490024" y="1135477"/>
            <a:ext cx="8979877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https://fabryka-formy.pl/blog/7-rzeczy-ktore-mozesz-zrobic-dla-ziemi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25"/>
          <p:cNvSpPr/>
          <p:nvPr/>
        </p:nvSpPr>
        <p:spPr>
          <a:xfrm>
            <a:off x="490024" y="1687888"/>
            <a:ext cx="4990725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https://genialne.pl/troska-o-planete-ekologia</a:t>
            </a:r>
            <a:r>
              <a:rPr lang="pl-P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25"/>
          <p:cNvSpPr/>
          <p:nvPr/>
        </p:nvSpPr>
        <p:spPr>
          <a:xfrm>
            <a:off x="490024" y="2103700"/>
            <a:ext cx="8328074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https://blog.viva.org.pl/2019/04/19/10-rzeczy-ktore-mozesz-zrobic-aby-pomoc-naszej-planecie/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25"/>
          <p:cNvSpPr/>
          <p:nvPr/>
        </p:nvSpPr>
        <p:spPr>
          <a:xfrm>
            <a:off x="555673" y="2994352"/>
            <a:ext cx="8848578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https://dobrewiadomosci.net.pl/29296-25-drobnych-codziennych-czynnosci-ktore-mozemy-zrobic-dla-naszej-planety/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25"/>
          <p:cNvSpPr/>
          <p:nvPr/>
        </p:nvSpPr>
        <p:spPr>
          <a:xfrm>
            <a:off x="555673" y="3900706"/>
            <a:ext cx="60960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https://ulmastyle.pl/30-prostych-rzeczy-ktore-mozesz-zrobic-dla-naszej-planety/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25"/>
          <p:cNvSpPr/>
          <p:nvPr/>
        </p:nvSpPr>
        <p:spPr>
          <a:xfrm>
            <a:off x="6383208" y="4807060"/>
            <a:ext cx="1324722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25"/>
          <p:cNvSpPr/>
          <p:nvPr/>
        </p:nvSpPr>
        <p:spPr>
          <a:xfrm>
            <a:off x="7254326" y="5501144"/>
            <a:ext cx="4431149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5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Daria Kujawska</a:t>
            </a:r>
            <a:endParaRPr b="0" sz="5400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E7F0F9"/>
            </a:gs>
            <a:gs pos="30774">
              <a:srgbClr val="E7F0F9"/>
            </a:gs>
            <a:gs pos="42000">
              <a:srgbClr val="CCE0F2"/>
            </a:gs>
            <a:gs pos="69720">
              <a:srgbClr val="B5D2EC"/>
            </a:gs>
            <a:gs pos="71000">
              <a:srgbClr val="B3D1EC"/>
            </a:gs>
            <a:gs pos="100000">
              <a:schemeClr val="lt1"/>
            </a:gs>
          </a:gsLst>
          <a:lin ang="5400000" scaled="0"/>
        </a:gra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Zero Waste, czyli jak nie marnować jedzenia | Na Talerzu - Dietetyka" id="92" name="Google Shape;92;p14"/>
          <p:cNvSpPr/>
          <p:nvPr/>
        </p:nvSpPr>
        <p:spPr>
          <a:xfrm>
            <a:off x="155575" y="-700088"/>
            <a:ext cx="3124200" cy="14668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4"/>
          <p:cNvSpPr/>
          <p:nvPr/>
        </p:nvSpPr>
        <p:spPr>
          <a:xfrm>
            <a:off x="913133" y="305098"/>
            <a:ext cx="4733283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5400" cap="none">
                <a:solidFill>
                  <a:srgbClr val="9A57CD"/>
                </a:solidFill>
                <a:latin typeface="Calibri"/>
                <a:ea typeface="Calibri"/>
                <a:cs typeface="Calibri"/>
                <a:sym typeface="Calibri"/>
              </a:rPr>
              <a:t>Oszczędzaj prąd</a:t>
            </a:r>
            <a:endParaRPr b="1" sz="5400" cap="none">
              <a:solidFill>
                <a:srgbClr val="9A57C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4"/>
          <p:cNvSpPr/>
          <p:nvPr/>
        </p:nvSpPr>
        <p:spPr>
          <a:xfrm>
            <a:off x="3662289" y="1449604"/>
            <a:ext cx="8642252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Używaj żarówek LED, wyłączaj komputer na noc, wyłączaj światło, gdy wychodzisz z pokoju, wyciągnij nieużywaną wtyczkę z kontaktu.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0990" y="3757928"/>
            <a:ext cx="5080000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500">
        <p:fade thruBlk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BF0F9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/>
          <p:nvPr/>
        </p:nvSpPr>
        <p:spPr>
          <a:xfrm>
            <a:off x="2186799" y="575827"/>
            <a:ext cx="5877058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5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pl-PL" sz="6600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rPr>
              <a:t>Segreguj śmieci</a:t>
            </a:r>
            <a:endParaRPr b="1" sz="6600">
              <a:solidFill>
                <a:srgbClr val="75707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1" name="Google Shape;101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47589" y="1499157"/>
            <a:ext cx="3058258" cy="2145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54783" y="3155265"/>
            <a:ext cx="7418546" cy="34067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500">
        <p:fade thruBlk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8F2FC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/>
          <p:nvPr/>
        </p:nvSpPr>
        <p:spPr>
          <a:xfrm>
            <a:off x="1350498" y="829994"/>
            <a:ext cx="4923693" cy="3170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40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Z</a:t>
            </a:r>
            <a:r>
              <a:rPr b="1" lang="pl-PL" sz="4000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akręć wodę podczas mycia zębów. Dzięki temu możesz zaoszczędzić 5 litrów wody dziennie. </a:t>
            </a:r>
            <a:endParaRPr b="1" sz="4000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Google Shape;108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40283" y="1434512"/>
            <a:ext cx="3726630" cy="40659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500">
        <p:fade thruBlk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BF0F9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/>
          <p:nvPr/>
        </p:nvSpPr>
        <p:spPr>
          <a:xfrm>
            <a:off x="1260188" y="631877"/>
            <a:ext cx="4859258" cy="2585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54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pl-PL" sz="3600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Kupuj tyle jedzenie ile naprawdę potrzebujesz, unikaj wyrzucania jedzenia</a:t>
            </a:r>
            <a:endParaRPr b="1" sz="3600" cap="non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Zero Waste, czyli jak nie marnować jedzenia | Na Talerzu - Dietetyka" id="114" name="Google Shape;114;p17"/>
          <p:cNvSpPr/>
          <p:nvPr/>
        </p:nvSpPr>
        <p:spPr>
          <a:xfrm>
            <a:off x="155575" y="-700088"/>
            <a:ext cx="3124200" cy="14668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5" name="Google Shape;115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96607" y="2976928"/>
            <a:ext cx="5482297" cy="25740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500">
        <p:fade thruBlk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/>
          <p:nvPr/>
        </p:nvSpPr>
        <p:spPr>
          <a:xfrm>
            <a:off x="939514" y="238203"/>
            <a:ext cx="7921464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5400">
                <a:solidFill>
                  <a:srgbClr val="F0904E"/>
                </a:solidFill>
                <a:latin typeface="Calibri"/>
                <a:ea typeface="Calibri"/>
                <a:cs typeface="Calibri"/>
                <a:sym typeface="Calibri"/>
              </a:rPr>
              <a:t>Noś własny kubek do kawy</a:t>
            </a:r>
            <a:endParaRPr/>
          </a:p>
        </p:txBody>
      </p:sp>
      <p:sp>
        <p:nvSpPr>
          <p:cNvPr id="121" name="Google Shape;121;p18"/>
          <p:cNvSpPr/>
          <p:nvPr/>
        </p:nvSpPr>
        <p:spPr>
          <a:xfrm>
            <a:off x="6003635" y="2967335"/>
            <a:ext cx="720722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5400" cap="none">
              <a:solidFill>
                <a:srgbClr val="53575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2" name="Google Shape;122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76988" y="1304143"/>
            <a:ext cx="3120813" cy="3704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03522" y="1792056"/>
            <a:ext cx="3020690" cy="2585611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8"/>
          <p:cNvSpPr/>
          <p:nvPr/>
        </p:nvSpPr>
        <p:spPr>
          <a:xfrm>
            <a:off x="1666424" y="4367587"/>
            <a:ext cx="8307569" cy="18158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Większość baristów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nie będzie miało problemu, jeśli poprosisz ich o przygotowanie napoju w swoim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własnym kubku.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500">
        <p:fade thruBlk="1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/>
          <p:nvPr/>
        </p:nvSpPr>
        <p:spPr>
          <a:xfrm>
            <a:off x="2102025" y="224135"/>
            <a:ext cx="7295194" cy="2585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5400" cap="none">
                <a:solidFill>
                  <a:srgbClr val="85DFFF"/>
                </a:solidFill>
                <a:latin typeface="Calibri"/>
                <a:ea typeface="Calibri"/>
                <a:cs typeface="Calibri"/>
                <a:sym typeface="Calibri"/>
              </a:rPr>
              <a:t>Wymień plastikowe reklamówki na ekologiczne torby</a:t>
            </a:r>
            <a:endParaRPr b="1" sz="5400" cap="none">
              <a:solidFill>
                <a:srgbClr val="85D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0" name="Google Shape;130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36229" y="2671377"/>
            <a:ext cx="1721979" cy="30245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02025" y="3237052"/>
            <a:ext cx="2458878" cy="2458878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19"/>
          <p:cNvSpPr/>
          <p:nvPr/>
        </p:nvSpPr>
        <p:spPr>
          <a:xfrm rot="163120">
            <a:off x="3113500" y="4716722"/>
            <a:ext cx="1518486" cy="1152354"/>
          </a:xfrm>
          <a:prstGeom prst="mathMultiply">
            <a:avLst>
              <a:gd fmla="val 23520" name="adj1"/>
            </a:avLst>
          </a:prstGeom>
          <a:solidFill>
            <a:srgbClr val="C00000"/>
          </a:solidFill>
          <a:ln cap="flat" cmpd="sng" w="127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9"/>
          <p:cNvSpPr/>
          <p:nvPr/>
        </p:nvSpPr>
        <p:spPr>
          <a:xfrm rot="-7624082">
            <a:off x="7880995" y="4626387"/>
            <a:ext cx="1677034" cy="819692"/>
          </a:xfrm>
          <a:prstGeom prst="halfFrame">
            <a:avLst>
              <a:gd fmla="val 33333" name="adj1"/>
              <a:gd fmla="val 33333" name="adj2"/>
            </a:avLst>
          </a:prstGeom>
          <a:solidFill>
            <a:schemeClr val="accent6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9"/>
          <p:cNvSpPr/>
          <p:nvPr/>
        </p:nvSpPr>
        <p:spPr>
          <a:xfrm>
            <a:off x="1252297" y="2421968"/>
            <a:ext cx="1050288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pl-PL" sz="8000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☹</a:t>
            </a:r>
            <a:endParaRPr b="0" sz="8000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5" name="Google Shape;135;p1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551964" y="1516796"/>
            <a:ext cx="2444708" cy="2219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500">
        <p:fade thruBlk="1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2E2E2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0"/>
          <p:cNvSpPr/>
          <p:nvPr/>
        </p:nvSpPr>
        <p:spPr>
          <a:xfrm>
            <a:off x="5286182" y="2798522"/>
            <a:ext cx="184731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400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20"/>
          <p:cNvSpPr/>
          <p:nvPr/>
        </p:nvSpPr>
        <p:spPr>
          <a:xfrm>
            <a:off x="2712236" y="477353"/>
            <a:ext cx="6516169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5400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Zamiast samochodu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5400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wybierz rower</a:t>
            </a:r>
            <a:endParaRPr b="1" sz="5400" cap="non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2" name="Google Shape;142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8695" y="3039988"/>
            <a:ext cx="3155853" cy="2048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90361" y="2881203"/>
            <a:ext cx="3555829" cy="2366243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0"/>
          <p:cNvSpPr/>
          <p:nvPr/>
        </p:nvSpPr>
        <p:spPr>
          <a:xfrm>
            <a:off x="2245447" y="4314940"/>
            <a:ext cx="2218005" cy="1547446"/>
          </a:xfrm>
          <a:prstGeom prst="mathMultiply">
            <a:avLst>
              <a:gd fmla="val 23520" name="adj1"/>
            </a:avLst>
          </a:prstGeom>
          <a:solidFill>
            <a:srgbClr val="C00000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20"/>
          <p:cNvSpPr/>
          <p:nvPr/>
        </p:nvSpPr>
        <p:spPr>
          <a:xfrm flipH="1" rot="7788872">
            <a:off x="7107875" y="3922611"/>
            <a:ext cx="718826" cy="1741619"/>
          </a:xfrm>
          <a:prstGeom prst="halfFrame">
            <a:avLst>
              <a:gd fmla="val 33333" name="adj1"/>
              <a:gd fmla="val 33333" name="adj2"/>
            </a:avLst>
          </a:prstGeom>
          <a:solidFill>
            <a:schemeClr val="accent6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6" name="Google Shape;146;p2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-189346" y="1354515"/>
            <a:ext cx="2292678" cy="2350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977289" y="1354515"/>
            <a:ext cx="2444708" cy="2219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500">
        <p:fade thruBlk="1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1"/>
          <p:cNvSpPr/>
          <p:nvPr/>
        </p:nvSpPr>
        <p:spPr>
          <a:xfrm>
            <a:off x="662164" y="589895"/>
            <a:ext cx="5302538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36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rezygnuj z wody w plastikowej butelce</a:t>
            </a:r>
            <a:endParaRPr b="1" sz="3600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3" name="Google Shape;153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1442" y="4110854"/>
            <a:ext cx="4852877" cy="22854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34745" y="2127675"/>
            <a:ext cx="1591335" cy="2573588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21"/>
          <p:cNvSpPr/>
          <p:nvPr/>
        </p:nvSpPr>
        <p:spPr>
          <a:xfrm>
            <a:off x="1663188" y="3843935"/>
            <a:ext cx="1798701" cy="1089812"/>
          </a:xfrm>
          <a:prstGeom prst="mathMultiply">
            <a:avLst>
              <a:gd fmla="val 23520" name="adj1"/>
            </a:avLst>
          </a:prstGeom>
          <a:solidFill>
            <a:srgbClr val="C00000"/>
          </a:solidFill>
          <a:ln cap="flat" cmpd="sng" w="127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21"/>
          <p:cNvSpPr/>
          <p:nvPr/>
        </p:nvSpPr>
        <p:spPr>
          <a:xfrm flipH="1" rot="8387057">
            <a:off x="6811574" y="4869825"/>
            <a:ext cx="848757" cy="1376871"/>
          </a:xfrm>
          <a:prstGeom prst="halfFrame">
            <a:avLst>
              <a:gd fmla="val 33333" name="adj1"/>
              <a:gd fmla="val 33333" name="adj2"/>
            </a:avLst>
          </a:prstGeom>
          <a:solidFill>
            <a:srgbClr val="92D050"/>
          </a:solidFill>
          <a:ln cap="flat" cmpd="sng" w="12700">
            <a:solidFill>
              <a:srgbClr val="92D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1"/>
          <p:cNvSpPr/>
          <p:nvPr/>
        </p:nvSpPr>
        <p:spPr>
          <a:xfrm flipH="1">
            <a:off x="5796399" y="3033636"/>
            <a:ext cx="4585558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3200" cap="none">
                <a:solidFill>
                  <a:srgbClr val="9CC2E5"/>
                </a:solidFill>
                <a:latin typeface="Calibri"/>
                <a:ea typeface="Calibri"/>
                <a:cs typeface="Calibri"/>
                <a:sym typeface="Calibri"/>
              </a:rPr>
              <a:t>Warto kupić butelkę wielorazowego użytku</a:t>
            </a:r>
            <a:endParaRPr b="1" sz="3200" cap="none">
              <a:solidFill>
                <a:srgbClr val="9CC2E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8" name="Google Shape;158;p2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-74864" y="1591270"/>
            <a:ext cx="2164268" cy="2219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2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747292" y="1591270"/>
            <a:ext cx="2444708" cy="2219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500">
        <p:fade thruBlk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